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57" r:id="rId4"/>
    <p:sldId id="300" r:id="rId5"/>
    <p:sldId id="313" r:id="rId6"/>
    <p:sldId id="311" r:id="rId7"/>
    <p:sldId id="301" r:id="rId8"/>
    <p:sldId id="314" r:id="rId9"/>
    <p:sldId id="305" r:id="rId10"/>
    <p:sldId id="310" r:id="rId11"/>
    <p:sldId id="302" r:id="rId12"/>
    <p:sldId id="303" r:id="rId13"/>
    <p:sldId id="304" r:id="rId14"/>
    <p:sldId id="306" r:id="rId15"/>
    <p:sldId id="307" r:id="rId16"/>
    <p:sldId id="308" r:id="rId17"/>
    <p:sldId id="299" r:id="rId18"/>
  </p:sldIdLst>
  <p:sldSz cx="9144000" cy="5143500" type="screen16x9"/>
  <p:notesSz cx="6858000" cy="9144000"/>
  <p:embeddedFontLst>
    <p:embeddedFont>
      <p:font typeface="Barlow Ligh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eavy" panose="020F0502020204030203" pitchFamily="34" charset="0"/>
      <p:bold r:id="rId28"/>
      <p:boldItalic r:id="rId29"/>
    </p:embeddedFont>
    <p:embeddedFont>
      <p:font typeface="Lato Semibold" panose="020F0502020204030203" pitchFamily="34" charset="0"/>
      <p:bold r:id="rId30"/>
      <p:boldItalic r:id="rId31"/>
    </p:embeddedFont>
    <p:embeddedFont>
      <p:font typeface="Questrial" panose="020B0604020202020204" charset="0"/>
      <p:regular r:id="rId32"/>
    </p:embeddedFont>
    <p:embeddedFont>
      <p:font typeface="Roboto Condensed" pitchFamily="2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Work Sans Regular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7CDE6-A293-4742-BD91-DCF762D4BE4A}">
  <a:tblStyle styleId="{1C37CDE6-A293-4742-BD91-DCF762D4B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-6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abbedf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abbedf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on a static </a:t>
            </a:r>
            <a:r>
              <a:rPr lang="en-US" dirty="0" err="1"/>
              <a:t>png</a:t>
            </a:r>
            <a:r>
              <a:rPr lang="en-US" dirty="0"/>
              <a:t> image that is then updated using the Pillow library to write on images</a:t>
            </a:r>
          </a:p>
        </p:txBody>
      </p:sp>
    </p:spTree>
    <p:extLst>
      <p:ext uri="{BB962C8B-B14F-4D97-AF65-F5344CB8AC3E}">
        <p14:creationId xmlns:p14="http://schemas.microsoft.com/office/powerpoint/2010/main" val="246229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Example of how data is classified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Ignores values of 0 and unclassified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79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Choose categories and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2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change to be vertical or horizontal.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eliminates the need to remove irrigation data as in many of the previous plots.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17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Good look at totals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Creates table image with </a:t>
            </a:r>
            <a:r>
              <a:rPr lang="en-US" sz="1100" b="0" i="0" dirty="0" err="1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Plotly</a:t>
            </a: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 then edits with Pillow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23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 patterns of usage for hours of the day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4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786da1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786da1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3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7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 in Anaconda Distribution with Python 3.8.4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cumulative sum over different time periods (year, month, week, and day).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6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name also changes dynamically for each chart.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81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charts share a similar amount of flexibility depending on plot type</a:t>
            </a:r>
          </a:p>
        </p:txBody>
      </p:sp>
    </p:spTree>
    <p:extLst>
      <p:ext uri="{BB962C8B-B14F-4D97-AF65-F5344CB8AC3E}">
        <p14:creationId xmlns:p14="http://schemas.microsoft.com/office/powerpoint/2010/main" val="47370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water use over different time periods (year, month, week, and day). Notice how title changes.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Done because research shows comparison is best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174 gallons</a:t>
            </a:r>
          </a:p>
        </p:txBody>
      </p:sp>
    </p:spTree>
    <p:extLst>
      <p:ext uri="{BB962C8B-B14F-4D97-AF65-F5344CB8AC3E}">
        <p14:creationId xmlns:p14="http://schemas.microsoft.com/office/powerpoint/2010/main" val="96594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date sums and date range</a:t>
            </a:r>
          </a:p>
        </p:txBody>
      </p:sp>
    </p:spTree>
    <p:extLst>
      <p:ext uri="{BB962C8B-B14F-4D97-AF65-F5344CB8AC3E}">
        <p14:creationId xmlns:p14="http://schemas.microsoft.com/office/powerpoint/2010/main" val="22206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show any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70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4275" y="4379246"/>
            <a:ext cx="4121400" cy="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53500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1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53500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2834729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2834727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615977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615976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6397224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6397225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0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6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3763000" y="2266950"/>
            <a:ext cx="26328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617947" y="2116050"/>
            <a:ext cx="25155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Regular"/>
              <a:buNone/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66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medium.com/nightingale/choosing-a-font-for-your-data-visualization-2ed37afea637" TargetMode="External"/><Relationship Id="rId7" Type="http://schemas.openxmlformats.org/officeDocument/2006/relationships/hyperlink" Target="https://www.epa.gov/watersense/showerhea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epa.gov/sites/production/files/2017-03/documents/ws-facthseet-indoor-water-use-in-the-us.pdf" TargetMode="External"/><Relationship Id="rId5" Type="http://schemas.openxmlformats.org/officeDocument/2006/relationships/hyperlink" Target="https://water.utah.gov/wp-content/uploads/2020/07/2015WaterDataV3.pdf" TargetMode="External"/><Relationship Id="rId4" Type="http://schemas.openxmlformats.org/officeDocument/2006/relationships/hyperlink" Target="https://blog.graphiq.com/data-visualization-color-palettes-37fbc8fc003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4275" y="3938091"/>
            <a:ext cx="4121400" cy="575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Nathan Guymon</a:t>
            </a:r>
            <a:endParaRPr sz="24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597416" y="500668"/>
            <a:ext cx="6496328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Data Visualization Challenge</a:t>
            </a:r>
            <a:endParaRPr lang="en-US" sz="6000" dirty="0">
              <a:solidFill>
                <a:schemeClr val="l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  <a:sym typeface="Work Sans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E6B9-CCE2-4412-8884-E7D93F84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723" y="3523263"/>
            <a:ext cx="2008002" cy="843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fographic Demo">
            <a:hlinkClick r:id="" action="ppaction://media"/>
            <a:extLst>
              <a:ext uri="{FF2B5EF4-FFF2-40B4-BE49-F238E27FC236}">
                <a16:creationId xmlns:a16="http://schemas.microsoft.com/office/drawing/2014/main" id="{1EA1B096-50C8-407B-8AB1-9C781589487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44440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Raw Pulses Classification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</a:rPr>
              <a:t>This plot is used to demonstrate the classification of the raw data over the course of a day. </a:t>
            </a:r>
            <a:endParaRPr lang="en-US" sz="1100" dirty="0">
              <a:solidFill>
                <a:srgbClr val="24292E"/>
              </a:solidFill>
              <a:latin typeface="Lato" panose="020F0502020204030203" pitchFamily="34" charset="0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71455"/>
            <a:ext cx="4114801" cy="26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Swarm Plot Distribution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in size of usage events over a specified time period.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209445"/>
            <a:ext cx="3597667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244824"/>
            <a:ext cx="3588914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Side by Side Bar Plots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of usage by category side by side.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24292E"/>
              </a:solidFill>
              <a:latin typeface="Lato" panose="020F0502020204030203" pitchFamily="34" charset="0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  <a:ea typeface="Barlow Light"/>
                <a:cs typeface="Barlow Light"/>
                <a:sym typeface="Barlow Light"/>
              </a:rPr>
              <a:t>Can display horizontally or vertically.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853C2-6A7D-4D5C-9CAE-1AAAF5A5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4671" y="982340"/>
            <a:ext cx="4712763" cy="317882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2CC9CCC-5088-467A-B0AD-80D5E7D4A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48" y="1465868"/>
            <a:ext cx="1801759" cy="2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Total Use Table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Shows quantitative usage by category for a specified period.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92E9B29-C1B5-4994-9FB0-47A3A263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6" y="1847775"/>
            <a:ext cx="7722394" cy="1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Hourly Average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Visualizes the average use of the time period for each hour of the day.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447132"/>
            <a:ext cx="3597667" cy="2249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476338"/>
            <a:ext cx="3588913" cy="21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5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References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39" name="Google Shape;939;p55"/>
          <p:cNvSpPr txBox="1">
            <a:spLocks noGrp="1"/>
          </p:cNvSpPr>
          <p:nvPr>
            <p:ph type="body" idx="1"/>
          </p:nvPr>
        </p:nvSpPr>
        <p:spPr>
          <a:xfrm>
            <a:off x="604675" y="1119008"/>
            <a:ext cx="6115938" cy="2905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[1] </a:t>
            </a:r>
            <a:r>
              <a:rPr lang="en-US" sz="1100" dirty="0">
                <a:solidFill>
                  <a:schemeClr val="dk1"/>
                </a:solidFill>
                <a:hlinkClick r:id="rId3"/>
              </a:rPr>
              <a:t>https://medium.com/nightingale/choosing-a-font-for-your-data-visualization-2ed37afea637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[2] </a:t>
            </a:r>
            <a:r>
              <a:rPr lang="en-US" sz="1100" dirty="0">
                <a:solidFill>
                  <a:schemeClr val="dk1"/>
                </a:solidFill>
                <a:hlinkClick r:id="rId4"/>
              </a:rPr>
              <a:t>https://blog.graphiq.com/data-visualization-color-palettes-37fbc8fc0032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[3]  </a:t>
            </a:r>
            <a:r>
              <a:rPr lang="en-US" sz="1100" dirty="0">
                <a:solidFill>
                  <a:schemeClr val="dk1"/>
                </a:solidFill>
                <a:hlinkClick r:id="rId5"/>
              </a:rPr>
              <a:t>https://water.utah.gov/wp-content/uploads/2020/07/2015WaterDataV3.pdf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[4]  </a:t>
            </a:r>
            <a:r>
              <a:rPr lang="en-US" sz="1100" dirty="0">
                <a:solidFill>
                  <a:schemeClr val="dk1"/>
                </a:solidFill>
                <a:hlinkClick r:id="rId6"/>
              </a:rPr>
              <a:t>https://www.epa.gov/sites/production/files/2017-03/documents/ws-facthseet-indoor-water-use-in-the-us.pdf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[5]  </a:t>
            </a:r>
            <a:r>
              <a:rPr lang="en-US" sz="1100" dirty="0">
                <a:solidFill>
                  <a:schemeClr val="dk1"/>
                </a:solidFill>
                <a:hlinkClick r:id="rId7"/>
              </a:rPr>
              <a:t>https://www.epa.gov/watersense/showerheads</a:t>
            </a: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endParaRPr lang="en-US" sz="1100" dirty="0">
              <a:solidFill>
                <a:schemeClr val="dk1"/>
              </a:solidFill>
            </a:endParaRPr>
          </a:p>
        </p:txBody>
      </p:sp>
      <p:pic>
        <p:nvPicPr>
          <p:cNvPr id="4" name="Google Shape;156;p27">
            <a:extLst>
              <a:ext uri="{FF2B5EF4-FFF2-40B4-BE49-F238E27FC236}">
                <a16:creationId xmlns:a16="http://schemas.microsoft.com/office/drawing/2014/main" id="{F2F9AB69-0905-44A2-82CA-C100A89391B5}"/>
              </a:ext>
            </a:extLst>
          </p:cNvPr>
          <p:cNvPicPr preferRelativeResize="0"/>
          <p:nvPr/>
        </p:nvPicPr>
        <p:blipFill rotWithShape="1">
          <a:blip r:embed="rId8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5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53"/>
          <p:cNvPicPr preferRelativeResize="0"/>
          <p:nvPr/>
        </p:nvPicPr>
        <p:blipFill rotWithShape="1">
          <a:blip r:embed="rId3"/>
          <a:srcRect t="7350" b="12239"/>
          <a:stretch/>
        </p:blipFill>
        <p:spPr>
          <a:xfrm>
            <a:off x="5376674" y="599551"/>
            <a:ext cx="3767326" cy="45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3"/>
          <p:cNvSpPr txBox="1">
            <a:spLocks noGrp="1"/>
          </p:cNvSpPr>
          <p:nvPr>
            <p:ph type="subTitle" idx="1"/>
          </p:nvPr>
        </p:nvSpPr>
        <p:spPr>
          <a:xfrm>
            <a:off x="617946" y="2116050"/>
            <a:ext cx="3696002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  <a:ea typeface="Barlow Medium"/>
                <a:cs typeface="Barlow Medium"/>
                <a:sym typeface="Barlow Medium"/>
              </a:rPr>
              <a:t>Nathan Guymon</a:t>
            </a:r>
            <a:endParaRPr dirty="0">
              <a:latin typeface="+mj-lt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</a:rPr>
              <a:t>Nathan.Guymon@aggiemail.usu.edu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https://github.com/nguymon/CIWS-VisChallenge</a:t>
            </a:r>
          </a:p>
        </p:txBody>
      </p:sp>
      <p:sp>
        <p:nvSpPr>
          <p:cNvPr id="913" name="Google Shape;913;p53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Thank You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23A5593-6382-44A8-9B16-39EB124C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3" y="2331070"/>
            <a:ext cx="187323" cy="18288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81B7A57-13EC-4965-A21F-7E84F0D4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3" y="3055001"/>
            <a:ext cx="187323" cy="1828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3DF200-D341-4145-A1CE-397C97F93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23" y="2694300"/>
            <a:ext cx="18732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Goals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4"/>
          </p:nvPr>
        </p:nvSpPr>
        <p:spPr>
          <a:xfrm>
            <a:off x="6397225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Visualizations have a similar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1053500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is flexible and well structured</a:t>
            </a: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4"/>
          </p:nvPr>
        </p:nvSpPr>
        <p:spPr>
          <a:xfrm>
            <a:off x="2834727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Correct data is conveyed by each graphic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7"/>
          </p:nvPr>
        </p:nvSpPr>
        <p:spPr>
          <a:xfrm>
            <a:off x="4615976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Graphics are easily understood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ctrTitle" idx="13"/>
          </p:nvPr>
        </p:nvSpPr>
        <p:spPr>
          <a:xfrm>
            <a:off x="6397224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Appealing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1053500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Informative</a:t>
            </a:r>
            <a:endParaRPr dirty="0">
              <a:latin typeface="+mj-lt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2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01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3"/>
          </p:nvPr>
        </p:nvSpPr>
        <p:spPr>
          <a:xfrm>
            <a:off x="2834729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Informative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5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02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6"/>
          </p:nvPr>
        </p:nvSpPr>
        <p:spPr>
          <a:xfrm>
            <a:off x="4615977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Understandable</a:t>
            </a:r>
            <a:r>
              <a:rPr lang="en" dirty="0"/>
              <a:t> 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8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03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15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04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About the Project</a:t>
            </a:r>
            <a:endParaRPr sz="3000" dirty="0">
              <a:solidFill>
                <a:srgbClr val="000000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Google Shape;137;p26">
            <a:extLst>
              <a:ext uri="{FF2B5EF4-FFF2-40B4-BE49-F238E27FC236}">
                <a16:creationId xmlns:a16="http://schemas.microsoft.com/office/drawing/2014/main" id="{EC87E4EE-3C44-4A53-A8FE-E6DC4D8450AE}"/>
              </a:ext>
            </a:extLst>
          </p:cNvPr>
          <p:cNvSpPr txBox="1">
            <a:spLocks/>
          </p:cNvSpPr>
          <p:nvPr/>
        </p:nvSpPr>
        <p:spPr>
          <a:xfrm>
            <a:off x="632525" y="991800"/>
            <a:ext cx="7906800" cy="335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00000"/>
              </a:lnSpc>
              <a:buClr>
                <a:schemeClr val="accent4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project was built using: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Python 3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Notebook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Pandas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Matplotlib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Seaborn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Plotly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Pillow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visualizations are designed for: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Printed reports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Webpages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Email templates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Etc.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main fonts in the project are [1]: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Lato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(headings/titles)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Merriweather (body)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A color palette was selected to maximize visibility: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Range of hue and brightness [2]</a:t>
            </a: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Report palette</a:t>
            </a: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DD8EF8E-730C-47AD-9F27-64193B18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97" y="1522536"/>
            <a:ext cx="3091009" cy="171158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E39979-28FE-4E37-8324-96F74E46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96" y="3852467"/>
            <a:ext cx="3096117" cy="495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Stacked Area Plot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Compares the relative breakdown of water usage between categories over time.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73" y="120015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Dynamic Filenames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250304" y="2734743"/>
            <a:ext cx="2897386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Filename: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Stack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Barlow Light"/>
                <a:cs typeface="Barlow Light"/>
                <a:sym typeface="Barlow Light"/>
              </a:rPr>
              <a:t>YC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No_Irrigation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4"/>
                </a:solidFill>
                <a:latin typeface="+mj-lt"/>
                <a:ea typeface="Barlow Light"/>
                <a:cs typeface="Barlow Light"/>
                <a:sym typeface="Barlow Light"/>
              </a:rPr>
              <a:t>07-21_to_08-04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png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DAB76D-A574-4A0B-BC04-E4819FC4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86" y="1607919"/>
            <a:ext cx="3317658" cy="7249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61569-3E61-4876-BF14-3CE4C2B92BCE}"/>
              </a:ext>
            </a:extLst>
          </p:cNvPr>
          <p:cNvCxnSpPr>
            <a:cxnSpLocks/>
          </p:cNvCxnSpPr>
          <p:nvPr/>
        </p:nvCxnSpPr>
        <p:spPr>
          <a:xfrm flipV="1">
            <a:off x="4942576" y="3296578"/>
            <a:ext cx="391213" cy="25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9C0429-9A8E-448B-A850-8B9C020CFAFB}"/>
              </a:ext>
            </a:extLst>
          </p:cNvPr>
          <p:cNvSpPr txBox="1"/>
          <p:nvPr/>
        </p:nvSpPr>
        <p:spPr>
          <a:xfrm>
            <a:off x="4365541" y="3558898"/>
            <a:ext cx="88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Chart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80A73A-D19C-4AC4-B3B5-E66F9EA5C7F6}"/>
              </a:ext>
            </a:extLst>
          </p:cNvPr>
          <p:cNvCxnSpPr>
            <a:cxnSpLocks/>
          </p:cNvCxnSpPr>
          <p:nvPr/>
        </p:nvCxnSpPr>
        <p:spPr>
          <a:xfrm flipV="1">
            <a:off x="5790989" y="3296579"/>
            <a:ext cx="0" cy="21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37AFD0-2F01-4B93-838F-AB3D24DEB688}"/>
              </a:ext>
            </a:extLst>
          </p:cNvPr>
          <p:cNvSpPr txBox="1"/>
          <p:nvPr/>
        </p:nvSpPr>
        <p:spPr>
          <a:xfrm>
            <a:off x="5438842" y="3561570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Period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876D0-E933-4937-9216-C783BB8EBE3F}"/>
              </a:ext>
            </a:extLst>
          </p:cNvPr>
          <p:cNvCxnSpPr>
            <a:cxnSpLocks/>
          </p:cNvCxnSpPr>
          <p:nvPr/>
        </p:nvCxnSpPr>
        <p:spPr>
          <a:xfrm flipH="1" flipV="1">
            <a:off x="6229335" y="3296578"/>
            <a:ext cx="199534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9A7BDB-21FD-421F-9D7A-2DD117FB2563}"/>
              </a:ext>
            </a:extLst>
          </p:cNvPr>
          <p:cNvSpPr txBox="1"/>
          <p:nvPr/>
        </p:nvSpPr>
        <p:spPr>
          <a:xfrm>
            <a:off x="6175703" y="3558898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Labels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AAB5C1-59AD-439B-B1F2-9A981B6964B1}"/>
              </a:ext>
            </a:extLst>
          </p:cNvPr>
          <p:cNvCxnSpPr>
            <a:cxnSpLocks/>
          </p:cNvCxnSpPr>
          <p:nvPr/>
        </p:nvCxnSpPr>
        <p:spPr>
          <a:xfrm flipH="1" flipV="1">
            <a:off x="7165730" y="3306686"/>
            <a:ext cx="142974" cy="2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E414D2-B586-42AE-9172-794BDCA4B85A}"/>
              </a:ext>
            </a:extLst>
          </p:cNvPr>
          <p:cNvSpPr txBox="1"/>
          <p:nvPr/>
        </p:nvSpPr>
        <p:spPr>
          <a:xfrm>
            <a:off x="6912564" y="3558898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Date Range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FC3986-1320-4696-8283-6413836169A9}"/>
              </a:ext>
            </a:extLst>
          </p:cNvPr>
          <p:cNvCxnSpPr>
            <a:cxnSpLocks/>
          </p:cNvCxnSpPr>
          <p:nvPr/>
        </p:nvCxnSpPr>
        <p:spPr>
          <a:xfrm flipH="1" flipV="1">
            <a:off x="7925550" y="3296578"/>
            <a:ext cx="267917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F19127-783C-4C9F-B1BA-2D5D2D198AE2}"/>
              </a:ext>
            </a:extLst>
          </p:cNvPr>
          <p:cNvSpPr txBox="1"/>
          <p:nvPr/>
        </p:nvSpPr>
        <p:spPr>
          <a:xfrm>
            <a:off x="7887668" y="3548790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File Type</a:t>
            </a:r>
          </a:p>
        </p:txBody>
      </p:sp>
      <p:sp>
        <p:nvSpPr>
          <p:cNvPr id="29" name="Google Shape;200;p30">
            <a:extLst>
              <a:ext uri="{FF2B5EF4-FFF2-40B4-BE49-F238E27FC236}">
                <a16:creationId xmlns:a16="http://schemas.microsoft.com/office/drawing/2014/main" id="{87F6C4F4-78C9-43A5-A90B-FE2670ABD99D}"/>
              </a:ext>
            </a:extLst>
          </p:cNvPr>
          <p:cNvSpPr txBox="1"/>
          <p:nvPr/>
        </p:nvSpPr>
        <p:spPr>
          <a:xfrm>
            <a:off x="5250304" y="1200150"/>
            <a:ext cx="1376313" cy="32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Example from code:</a:t>
            </a:r>
          </a:p>
        </p:txBody>
      </p:sp>
    </p:spTree>
    <p:extLst>
      <p:ext uri="{BB962C8B-B14F-4D97-AF65-F5344CB8AC3E}">
        <p14:creationId xmlns:p14="http://schemas.microsoft.com/office/powerpoint/2010/main" val="58919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189B6-111F-43BC-B88E-C78845C35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F7322-70B6-49A6-9D11-E6FA41E02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Code Example – Stacked Area Plot</a:t>
            </a:r>
          </a:p>
        </p:txBody>
      </p:sp>
      <p:pic>
        <p:nvPicPr>
          <p:cNvPr id="4" name="Stacked Area Demo">
            <a:hlinkClick r:id="" action="ppaction://media"/>
            <a:extLst>
              <a:ext uri="{FF2B5EF4-FFF2-40B4-BE49-F238E27FC236}">
                <a16:creationId xmlns:a16="http://schemas.microsoft.com/office/drawing/2014/main" id="{A1219CF7-D59C-4FC8-B2FF-FE3856AEE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370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Bar Plot Comparison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Compares the homeowner's water usage to the average in the area. Averages are based on data from the Utah Division of Water Resources [3]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09445"/>
            <a:ext cx="4114801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9473" y="1244824"/>
            <a:ext cx="4114800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3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r Plot Demo">
            <a:hlinkClick r:id="" action="ppaction://media"/>
            <a:extLst>
              <a:ext uri="{FF2B5EF4-FFF2-40B4-BE49-F238E27FC236}">
                <a16:creationId xmlns:a16="http://schemas.microsoft.com/office/drawing/2014/main" id="{B745F106-C9D1-43EE-843E-13F7C4CEF4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Infographic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infographic helps to visualize water usage compared to household items that a typical homeowner uses on a regular basis. Water use for each household item is estimated according to the U.S. Environmental Protection Agency [4,5].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8D272-02C6-4F16-8F08-919A97B6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36" y="1169265"/>
            <a:ext cx="6632928" cy="28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7539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Custom 1">
      <a:dk1>
        <a:sysClr val="windowText" lastClr="000000"/>
      </a:dk1>
      <a:lt1>
        <a:sysClr val="window" lastClr="FFFFFF"/>
      </a:lt1>
      <a:dk2>
        <a:srgbClr val="282828"/>
      </a:dk2>
      <a:lt2>
        <a:srgbClr val="CEDBE6"/>
      </a:lt2>
      <a:accent1>
        <a:srgbClr val="BEE0CC"/>
      </a:accent1>
      <a:accent2>
        <a:srgbClr val="70C3D0"/>
      </a:accent2>
      <a:accent3>
        <a:srgbClr val="419DC5"/>
      </a:accent3>
      <a:accent4>
        <a:srgbClr val="316BA7"/>
      </a:accent4>
      <a:accent5>
        <a:srgbClr val="223B89"/>
      </a:accent5>
      <a:accent6>
        <a:srgbClr val="2683C6"/>
      </a:accent6>
      <a:hlink>
        <a:srgbClr val="286884"/>
      </a:hlink>
      <a:folHlink>
        <a:srgbClr val="419DC5"/>
      </a:folHlink>
    </a:clrScheme>
    <a:fontScheme name="Lato &amp; Merriweather">
      <a:majorFont>
        <a:latin typeface="Lato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638</Words>
  <Application>Microsoft Office PowerPoint</Application>
  <PresentationFormat>On-screen Show (16:9)</PresentationFormat>
  <Paragraphs>104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Work Sans</vt:lpstr>
      <vt:lpstr>Barlow Light</vt:lpstr>
      <vt:lpstr>Questrial</vt:lpstr>
      <vt:lpstr>Work Sans Regular</vt:lpstr>
      <vt:lpstr>Roboto Condensed</vt:lpstr>
      <vt:lpstr>Lato</vt:lpstr>
      <vt:lpstr>Lato Semibold</vt:lpstr>
      <vt:lpstr>Lato Heavy</vt:lpstr>
      <vt:lpstr>Arial</vt:lpstr>
      <vt:lpstr>Pitch Deck Template</vt:lpstr>
      <vt:lpstr>Data Visualization Challenge</vt:lpstr>
      <vt:lpstr>Goals</vt:lpstr>
      <vt:lpstr>About the Project</vt:lpstr>
      <vt:lpstr>Stacked Area Plot</vt:lpstr>
      <vt:lpstr>Dynamic Filenames</vt:lpstr>
      <vt:lpstr>Code Example – Stacked Area Plot</vt:lpstr>
      <vt:lpstr>Bar Plot Comparison</vt:lpstr>
      <vt:lpstr>PowerPoint Presentation</vt:lpstr>
      <vt:lpstr>Infographic</vt:lpstr>
      <vt:lpstr>PowerPoint Presentation</vt:lpstr>
      <vt:lpstr>Raw Pulses Classification</vt:lpstr>
      <vt:lpstr>Swarm Plot Distribution</vt:lpstr>
      <vt:lpstr>Side by Side Bar Plots</vt:lpstr>
      <vt:lpstr>Total Use Table</vt:lpstr>
      <vt:lpstr>Hourly Average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Pitch Deck</dc:title>
  <cp:lastModifiedBy>Nathan Guymon</cp:lastModifiedBy>
  <cp:revision>46</cp:revision>
  <dcterms:modified xsi:type="dcterms:W3CDTF">2020-12-11T00:06:13Z</dcterms:modified>
</cp:coreProperties>
</file>